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5" r:id="rId4"/>
    <p:sldId id="266" r:id="rId5"/>
    <p:sldId id="280" r:id="rId6"/>
    <p:sldId id="272" r:id="rId7"/>
    <p:sldId id="288" r:id="rId8"/>
    <p:sldId id="289" r:id="rId9"/>
    <p:sldId id="284" r:id="rId10"/>
    <p:sldId id="283" r:id="rId11"/>
    <p:sldId id="282" r:id="rId12"/>
    <p:sldId id="281" r:id="rId13"/>
    <p:sldId id="25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" panose="020B0604020202020204" charset="0"/>
      <p:regular r:id="rId20"/>
      <p:bold r:id="rId21"/>
    </p:embeddedFont>
    <p:embeddedFont>
      <p:font typeface="Lato Bold" panose="020B0604020202020204" charset="0"/>
      <p:regular r:id="rId22"/>
      <p:bold r:id="rId23"/>
    </p:embeddedFont>
    <p:embeddedFont>
      <p:font typeface="Black Mango Medium" panose="020B0604020202020204" charset="0"/>
      <p:regular r:id="rId24"/>
    </p:embeddedFont>
    <p:embeddedFont>
      <p:font typeface="League Spartan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04F60B-9C8C-4241-A747-A3D87C596ACD}">
          <p14:sldIdLst>
            <p14:sldId id="256"/>
            <p14:sldId id="257"/>
            <p14:sldId id="285"/>
            <p14:sldId id="266"/>
            <p14:sldId id="280"/>
            <p14:sldId id="272"/>
            <p14:sldId id="288"/>
          </p14:sldIdLst>
        </p14:section>
        <p14:section name="Untitled Section" id="{C26A2864-8971-495C-8FB0-284D9591B535}">
          <p14:sldIdLst>
            <p14:sldId id="289"/>
            <p14:sldId id="284"/>
            <p14:sldId id="283"/>
            <p14:sldId id="282"/>
            <p14:sldId id="281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8cd3485b5b3637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D"/>
    <a:srgbClr val="220DBF"/>
    <a:srgbClr val="9999FF"/>
    <a:srgbClr val="2A10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22" autoAdjust="0"/>
  </p:normalViewPr>
  <p:slideViewPr>
    <p:cSldViewPr>
      <p:cViewPr varScale="1">
        <p:scale>
          <a:sx n="59" d="100"/>
          <a:sy n="59" d="100"/>
        </p:scale>
        <p:origin x="53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12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0B93A-0705-443B-A790-B1985562D76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C5F92-89C8-42CE-B628-388FF22C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5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C5F92-89C8-42CE-B628-388FF22CC9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92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C5F92-89C8-42CE-B628-388FF22CC9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4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-90414"/>
            <a:ext cx="18440400" cy="1037741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25857" y="4610100"/>
            <a:ext cx="9876043" cy="117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74"/>
              </a:lnSpc>
            </a:pPr>
            <a:r>
              <a:rPr lang="en-US" sz="13800" b="1" spc="945" dirty="0">
                <a:solidFill>
                  <a:schemeClr val="tx2">
                    <a:lumMod val="60000"/>
                    <a:lumOff val="40000"/>
                  </a:schemeClr>
                </a:solidFill>
                <a:latin typeface="Black Mango Medium" panose="020B0604020202020204" charset="0"/>
              </a:rPr>
              <a:t>ISM3NY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104900" y="4057750"/>
            <a:ext cx="3086100" cy="2171499"/>
            <a:chOff x="0" y="0"/>
            <a:chExt cx="812800" cy="571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23004" y="3538373"/>
            <a:ext cx="5641992" cy="8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 dirty="0">
                <a:solidFill>
                  <a:srgbClr val="303642"/>
                </a:solidFill>
                <a:latin typeface="Lato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2400" y="5966400"/>
            <a:ext cx="997841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4800" spc="301" dirty="0" smtClean="0">
                <a:solidFill>
                  <a:schemeClr val="tx2">
                    <a:lumMod val="75000"/>
                  </a:schemeClr>
                </a:solidFill>
                <a:latin typeface="Black Mango Medium"/>
              </a:rPr>
              <a:t> </a:t>
            </a:r>
            <a:endParaRPr lang="en-US" sz="4800" spc="301" dirty="0">
              <a:solidFill>
                <a:schemeClr val="tx2">
                  <a:lumMod val="75000"/>
                </a:schemeClr>
              </a:solidFill>
              <a:latin typeface="Black Mango Medium"/>
            </a:endParaRPr>
          </a:p>
          <a:p>
            <a:pPr algn="ctr">
              <a:lnSpc>
                <a:spcPts val="3107"/>
              </a:lnSpc>
              <a:spcBef>
                <a:spcPct val="0"/>
              </a:spcBef>
            </a:pPr>
            <a:endParaRPr lang="en-US" sz="2219" dirty="0">
              <a:solidFill>
                <a:srgbClr val="303642"/>
              </a:solidFill>
              <a:latin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467343" y="4057750"/>
            <a:ext cx="3086100" cy="2171499"/>
            <a:chOff x="0" y="0"/>
            <a:chExt cx="812800" cy="5719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42519" y="6298958"/>
            <a:ext cx="929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ntelligent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Sign language Manipulation using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AI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8490" r="12287" b="19097"/>
          <a:stretch/>
        </p:blipFill>
        <p:spPr>
          <a:xfrm>
            <a:off x="14135100" y="800100"/>
            <a:ext cx="2133600" cy="2140583"/>
          </a:xfrm>
          <a:prstGeom prst="ellipse">
            <a:avLst/>
          </a:prstGeom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  <a:softEdge rad="112500"/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1138907" y="9262263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8200" y="1028700"/>
            <a:ext cx="6477000" cy="896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4800" dirty="0">
                <a:solidFill>
                  <a:srgbClr val="004AAD"/>
                </a:solidFill>
                <a:latin typeface="League Spartan"/>
              </a:rPr>
              <a:t>Backend Services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774" y="2650524"/>
            <a:ext cx="6934226" cy="2524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oppins"/>
              </a:rPr>
              <a:t>Database: Stores user preferences, custom vocabulary, and usage history. </a:t>
            </a:r>
          </a:p>
          <a:p>
            <a:pPr algn="justLow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oppins"/>
              </a:rPr>
              <a:t>Services like Firebase or AWS can be used for database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5096" y="5503384"/>
            <a:ext cx="6885904" cy="317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oppins"/>
              </a:rPr>
              <a:t>API : For your Android app that converts sign language to voice, </a:t>
            </a:r>
          </a:p>
          <a:p>
            <a:pPr algn="justLow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oppins"/>
              </a:rPr>
              <a:t>using remote APIs allows you to integrate advanced features like text-to-speech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CA11C7A-A49B-7774-816E-A5DE2D403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581031"/>
            <a:ext cx="7584715" cy="8941582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604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011" y="-114300"/>
            <a:ext cx="18288000" cy="108914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73637" y="911109"/>
            <a:ext cx="9215646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400" spc="387" dirty="0">
                <a:solidFill>
                  <a:srgbClr val="004AAD"/>
                </a:solidFill>
                <a:latin typeface="League Spartan" panose="020B0604020202020204" charset="0"/>
              </a:rPr>
              <a:t>Project Demo</a:t>
            </a:r>
          </a:p>
          <a:p>
            <a:pPr>
              <a:lnSpc>
                <a:spcPts val="7431"/>
              </a:lnSpc>
            </a:pPr>
            <a:endParaRPr lang="en-US" sz="5400" dirty="0">
              <a:solidFill>
                <a:srgbClr val="004AAD"/>
              </a:solidFill>
              <a:latin typeface="League Spartan" panose="020B0604020202020204" charset="0"/>
            </a:endParaRPr>
          </a:p>
          <a:p>
            <a:pPr algn="l">
              <a:lnSpc>
                <a:spcPts val="7431"/>
              </a:lnSpc>
            </a:pPr>
            <a:endParaRPr lang="en-US" sz="5308" dirty="0">
              <a:solidFill>
                <a:srgbClr val="004AAD"/>
              </a:solidFill>
              <a:latin typeface="League Spart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3671179"/>
            <a:ext cx="5634574" cy="36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5676070"/>
            <a:ext cx="5634574" cy="36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</a:endParaRPr>
          </a:p>
        </p:txBody>
      </p:sp>
      <p:pic>
        <p:nvPicPr>
          <p:cNvPr id="10" name="Only Detection1">
            <a:hlinkClick r:id="" action="ppaction://media"/>
            <a:extLst>
              <a:ext uri="{FF2B5EF4-FFF2-40B4-BE49-F238E27FC236}">
                <a16:creationId xmlns:a16="http://schemas.microsoft.com/office/drawing/2014/main" xmlns="" id="{154ACE84-7AC8-5FDD-1973-9A1634D30F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2139" y="1065140"/>
            <a:ext cx="4283721" cy="9035973"/>
          </a:xfrm>
          <a:prstGeom prst="rect">
            <a:avLst/>
          </a:prstGeom>
        </p:spPr>
      </p:pic>
      <p:pic>
        <p:nvPicPr>
          <p:cNvPr id="11" name="voice">
            <a:hlinkClick r:id="" action="ppaction://media"/>
            <a:extLst>
              <a:ext uri="{FF2B5EF4-FFF2-40B4-BE49-F238E27FC236}">
                <a16:creationId xmlns:a16="http://schemas.microsoft.com/office/drawing/2014/main" xmlns="" id="{7FFD6897-7EC5-56C0-D2F1-DF800BCDFA5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989063" y="1251027"/>
            <a:ext cx="4460737" cy="88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89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5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22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78" y="-261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342900"/>
            <a:ext cx="7429500" cy="1785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12"/>
              </a:lnSpc>
            </a:pPr>
            <a:r>
              <a:rPr lang="en-US" sz="4400" dirty="0" smtClean="0">
                <a:solidFill>
                  <a:srgbClr val="004AAD"/>
                </a:solidFill>
                <a:latin typeface="League Spartan"/>
              </a:rPr>
              <a:t>Our Future Enhan</a:t>
            </a:r>
            <a:r>
              <a:rPr lang="en-US" sz="4000" dirty="0" smtClean="0">
                <a:solidFill>
                  <a:srgbClr val="004AAD"/>
                </a:solidFill>
                <a:latin typeface="League Spartan"/>
              </a:rPr>
              <a:t>cements</a:t>
            </a:r>
            <a:endParaRPr lang="en-US" sz="4400" dirty="0">
              <a:solidFill>
                <a:srgbClr val="004AAD"/>
              </a:solidFill>
              <a:latin typeface="League Spartan"/>
            </a:endParaRPr>
          </a:p>
          <a:p>
            <a:pPr algn="l">
              <a:lnSpc>
                <a:spcPts val="7212"/>
              </a:lnSpc>
            </a:pPr>
            <a:endParaRPr lang="en-US" sz="4400" dirty="0">
              <a:solidFill>
                <a:srgbClr val="004AAD"/>
              </a:solidFill>
              <a:latin typeface="League Spartan" panose="020B060402020202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58200" y="1326592"/>
            <a:ext cx="5638800" cy="1215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600" b="1" dirty="0" smtClean="0">
                <a:solidFill>
                  <a:srgbClr val="004AAD"/>
                </a:solidFill>
              </a:rPr>
              <a:t>Additional Language </a:t>
            </a:r>
            <a:r>
              <a:rPr lang="en-US" sz="3600" b="1" dirty="0">
                <a:solidFill>
                  <a:srgbClr val="004AAD"/>
                </a:solidFill>
              </a:rPr>
              <a:t>Support </a:t>
            </a:r>
            <a:endParaRPr lang="en-US" sz="2400" dirty="0">
              <a:solidFill>
                <a:srgbClr val="000000"/>
              </a:solidFill>
              <a:latin typeface="Poppins"/>
            </a:endParaRPr>
          </a:p>
          <a:p>
            <a:pPr marL="342900" indent="-342900" algn="just">
              <a:lnSpc>
                <a:spcPts val="297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56162" y="6305237"/>
            <a:ext cx="645043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4AAD"/>
                </a:solidFill>
                <a:latin typeface="Poppins"/>
              </a:rPr>
              <a:t>Improvements in AI Accuracy</a:t>
            </a:r>
          </a:p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4AAD"/>
                </a:solidFill>
                <a:latin typeface="Poppins"/>
              </a:rPr>
              <a:t> </a:t>
            </a:r>
            <a:endParaRPr lang="en-US" sz="21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888" y="6152315"/>
            <a:ext cx="5319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4AAD"/>
                </a:solidFill>
              </a:rPr>
              <a:t>Enhanced User Interface</a:t>
            </a:r>
          </a:p>
          <a:p>
            <a:pPr algn="justLow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</a:rPr>
              <a:t>continually improve the user interface and overall user experience.</a:t>
            </a:r>
          </a:p>
          <a:p>
            <a:endParaRPr lang="en-US" b="1" dirty="0">
              <a:solidFill>
                <a:srgbClr val="004AAD"/>
              </a:solidFill>
              <a:latin typeface="Poppins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FA8F87-4C96-E345-2057-2DDF3C2E747B}"/>
              </a:ext>
            </a:extLst>
          </p:cNvPr>
          <p:cNvSpPr txBox="1"/>
          <p:nvPr/>
        </p:nvSpPr>
        <p:spPr>
          <a:xfrm>
            <a:off x="656615" y="1326591"/>
            <a:ext cx="579813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en-US" sz="3600" b="1" dirty="0" smtClean="0">
                <a:solidFill>
                  <a:srgbClr val="004AAD"/>
                </a:solidFill>
              </a:rPr>
              <a:t>Full </a:t>
            </a:r>
            <a:r>
              <a:rPr lang="en-US" sz="3600" b="1" dirty="0">
                <a:solidFill>
                  <a:srgbClr val="004AAD"/>
                </a:solidFill>
              </a:rPr>
              <a:t>Sentence </a:t>
            </a:r>
            <a:r>
              <a:rPr lang="en-US" sz="3600" b="1" dirty="0" smtClean="0">
                <a:solidFill>
                  <a:srgbClr val="004AAD"/>
                </a:solidFill>
              </a:rPr>
              <a:t>Recognition</a:t>
            </a:r>
            <a:endParaRPr lang="en-US" sz="3600" b="1" dirty="0">
              <a:solidFill>
                <a:srgbClr val="004AAD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615B4EA-AC10-0EE2-A93C-134B4B289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5" y="2442242"/>
            <a:ext cx="6071453" cy="3234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442242"/>
            <a:ext cx="6168031" cy="32346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883966"/>
            <a:ext cx="48768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16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7778377" y="1728240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55836" y="315965"/>
            <a:ext cx="4243380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1"/>
              </a:lnSpc>
            </a:pPr>
            <a:endParaRPr lang="en-US" sz="4708" dirty="0">
              <a:solidFill>
                <a:srgbClr val="FFFFFF"/>
              </a:solidFill>
              <a:latin typeface="League Spartan"/>
            </a:endParaRPr>
          </a:p>
          <a:p>
            <a:pPr algn="ctr">
              <a:lnSpc>
                <a:spcPts val="6591"/>
              </a:lnSpc>
            </a:pPr>
            <a:r>
              <a:rPr lang="en-US" sz="5400" spc="209" dirty="0">
                <a:solidFill>
                  <a:srgbClr val="004AAD"/>
                </a:solidFill>
                <a:latin typeface="League Spartan" panose="020B0604020202020204" charset="0"/>
              </a:rPr>
              <a:t>Our Team</a:t>
            </a:r>
          </a:p>
          <a:p>
            <a:pPr algn="r">
              <a:lnSpc>
                <a:spcPts val="6591"/>
              </a:lnSpc>
            </a:pPr>
            <a:endParaRPr lang="en-US" sz="4708" dirty="0">
              <a:solidFill>
                <a:srgbClr val="FFFFFF"/>
              </a:solidFill>
              <a:latin typeface="League Sparta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3991" y="3024253"/>
            <a:ext cx="5948366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Asmaa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Moayad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Attia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Mohammed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Salma Wael Abdel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mageed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hasan</a:t>
            </a:r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Salma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Magdy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Saeed Mohammed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 smtClean="0">
                <a:latin typeface="Poppins" panose="020B0604020202020204" charset="0"/>
                <a:cs typeface="Poppins" panose="020B0604020202020204" charset="0"/>
              </a:rPr>
              <a:t>Somia</a:t>
            </a:r>
            <a:r>
              <a:rPr lang="en-US" sz="2400" dirty="0" smtClean="0">
                <a:latin typeface="Poppins" panose="020B0604020202020204" charset="0"/>
                <a:cs typeface="Poppins" panose="020B0604020202020204" charset="0"/>
              </a:rPr>
              <a:t> Mohamed </a:t>
            </a:r>
            <a:r>
              <a:rPr lang="en-US" sz="2400" dirty="0" err="1" smtClean="0">
                <a:latin typeface="Poppins" panose="020B0604020202020204" charset="0"/>
                <a:cs typeface="Poppins" panose="020B0604020202020204" charset="0"/>
              </a:rPr>
              <a:t>Amrallah</a:t>
            </a:r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Doaa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Muhammed El-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Qurany</a:t>
            </a:r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Omnia Hasan Ahmed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Beker</a:t>
            </a:r>
            <a:r>
              <a:rPr lang="en-US" sz="24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r</a:t>
            </a:r>
            <a:endParaRPr lang="en-US" sz="24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  <a:p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77400" y="4533900"/>
            <a:ext cx="6750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4AAD"/>
                </a:solidFill>
                <a:latin typeface="League Spartan"/>
              </a:rPr>
              <a:t>THANK YOU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3991" y="7200900"/>
            <a:ext cx="6304275" cy="132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Poppins" panose="020B0604020202020204" charset="0"/>
                <a:cs typeface="Poppins" panose="020B0604020202020204" charset="0"/>
              </a:rPr>
              <a:t>Supervised by: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Dr. </a:t>
            </a:r>
            <a:r>
              <a:rPr lang="en-US" sz="2800" dirty="0" err="1">
                <a:latin typeface="Poppins" panose="020B0604020202020204" charset="0"/>
                <a:cs typeface="Poppins" panose="020B0604020202020204" charset="0"/>
              </a:rPr>
              <a:t>Momtaz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800" dirty="0" err="1">
                <a:latin typeface="Poppins" panose="020B0604020202020204" charset="0"/>
                <a:cs typeface="Poppins" panose="020B0604020202020204" charset="0"/>
              </a:rPr>
              <a:t>Saad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800" dirty="0" err="1">
                <a:latin typeface="Poppins" panose="020B0604020202020204" charset="0"/>
                <a:cs typeface="Poppins" panose="020B0604020202020204" charset="0"/>
              </a:rPr>
              <a:t>AlKholy</a:t>
            </a:r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884" y="0"/>
            <a:ext cx="6792707" cy="10287000"/>
            <a:chOff x="0" y="0"/>
            <a:chExt cx="178902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9026" cy="2709333"/>
            </a:xfrm>
            <a:custGeom>
              <a:avLst/>
              <a:gdLst/>
              <a:ahLst/>
              <a:cxnLst/>
              <a:rect l="l" t="t" r="r" b="b"/>
              <a:pathLst>
                <a:path w="1789026" h="2709333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46818" y="8630505"/>
            <a:ext cx="897167" cy="2183545"/>
            <a:chOff x="0" y="0"/>
            <a:chExt cx="236291" cy="5750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838200" y="583986"/>
            <a:ext cx="5939656" cy="1469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4800" dirty="0">
                <a:solidFill>
                  <a:schemeClr val="bg1"/>
                </a:solidFill>
                <a:latin typeface="League Spartan" panose="020B0604020202020204" charset="0"/>
              </a:rPr>
              <a:t>Overview</a:t>
            </a:r>
          </a:p>
          <a:p>
            <a:pPr algn="l">
              <a:lnSpc>
                <a:spcPts val="6591"/>
              </a:lnSpc>
            </a:pPr>
            <a:endParaRPr lang="en-US" sz="4708" dirty="0">
              <a:solidFill>
                <a:srgbClr val="FFFFFF"/>
              </a:solidFill>
              <a:latin typeface="League Spart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97546" y="1630880"/>
            <a:ext cx="5634574" cy="825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Poppins"/>
              </a:rPr>
              <a:t>The Android app is designed to bridge the communication gap between sign language users and non-sign language users. It uses advanced technology to convert sign language gestures into spoken language in real time.</a:t>
            </a:r>
          </a:p>
          <a:p>
            <a:pPr algn="justLow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Poppins"/>
              </a:rPr>
              <a:t>The app utilizes the smartphone's camera to capture hand movements and gestures</a:t>
            </a:r>
            <a:r>
              <a:rPr lang="en-US" sz="2400" dirty="0">
                <a:solidFill>
                  <a:schemeClr val="bg1"/>
                </a:solidFill>
                <a:latin typeface="Poppins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sz="2400" spc="2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394" y="1557734"/>
            <a:ext cx="3505200" cy="68919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49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-2120309" y="698445"/>
            <a:ext cx="10515599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6000" dirty="0">
                <a:solidFill>
                  <a:srgbClr val="004AAD"/>
                </a:solidFill>
                <a:latin typeface="League Spartan" panose="020B0604020202020204" charset="0"/>
              </a:rPr>
              <a:t>Key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195" y="7245568"/>
            <a:ext cx="6730410" cy="89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7940"/>
              </a:lnSpc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4AAD"/>
                </a:solidFill>
                <a:latin typeface="League Spartan" panose="020B0604020202020204" charset="0"/>
              </a:rPr>
              <a:t>Cross Platform Compatibility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649" y="4657384"/>
            <a:ext cx="5486399" cy="882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7940"/>
              </a:lnSpc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4AAD"/>
                </a:solidFill>
                <a:latin typeface="League Spartan" panose="020B0604020202020204" charset="0"/>
              </a:rPr>
              <a:t>User Friendly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1746" y="1701950"/>
            <a:ext cx="5745253" cy="89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7940"/>
              </a:lnSpc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4AAD"/>
                </a:solidFill>
                <a:latin typeface="League Spartan" panose="020B0604020202020204" charset="0"/>
              </a:rPr>
              <a:t>Real Time 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61250B-536C-93F8-EF26-C8CBC617D38B}"/>
              </a:ext>
            </a:extLst>
          </p:cNvPr>
          <p:cNvSpPr txBox="1"/>
          <p:nvPr/>
        </p:nvSpPr>
        <p:spPr>
          <a:xfrm>
            <a:off x="822140" y="2676758"/>
            <a:ext cx="6730410" cy="225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The application provides instantaneous conversion of sign language to voice, </a:t>
            </a:r>
          </a:p>
          <a:p>
            <a:pPr algn="justLow">
              <a:lnSpc>
                <a:spcPct val="150000"/>
              </a:lnSpc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ensuring smooth and uninterrupted communication.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17B38CA-F198-76E0-5A40-6B871493B0B7}"/>
              </a:ext>
            </a:extLst>
          </p:cNvPr>
          <p:cNvSpPr txBox="1"/>
          <p:nvPr/>
        </p:nvSpPr>
        <p:spPr>
          <a:xfrm>
            <a:off x="809767" y="5640839"/>
            <a:ext cx="6363920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A simple and intuitive user interface allows users to easily interact with the application.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EE9B58A-77AE-83C4-A16D-1574CD70854E}"/>
              </a:ext>
            </a:extLst>
          </p:cNvPr>
          <p:cNvSpPr txBox="1"/>
          <p:nvPr/>
        </p:nvSpPr>
        <p:spPr>
          <a:xfrm>
            <a:off x="731747" y="8192774"/>
            <a:ext cx="7239634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The application is designed to work on multiple platforms including smartphones, tablets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512418C-9CFE-C626-57E7-AE47B9D80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86" y="2134570"/>
            <a:ext cx="11537538" cy="45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73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3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204500" y="978266"/>
            <a:ext cx="8344182" cy="96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4800" b="1" dirty="0">
                <a:solidFill>
                  <a:srgbClr val="004AAD"/>
                </a:solidFill>
                <a:latin typeface="League Spartan" panose="020B0604020202020204" charset="0"/>
              </a:rPr>
              <a:t>Technologies</a:t>
            </a:r>
            <a:endParaRPr lang="en-US" sz="4800" dirty="0">
              <a:solidFill>
                <a:srgbClr val="004AAD"/>
              </a:solidFill>
              <a:latin typeface="League Spart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91200" y="2684502"/>
            <a:ext cx="609200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/>
            <a:r>
              <a:rPr lang="en-US" sz="3600" dirty="0">
                <a:latin typeface="Poppins" panose="020B0604020202020204" charset="0"/>
                <a:cs typeface="Poppins" panose="020B0604020202020204" charset="0"/>
              </a:rPr>
              <a:t>AI &amp; Machine 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452100"/>
            <a:ext cx="2644400" cy="264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8308"/>
            <a:ext cx="3778670" cy="20120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099394"/>
            <a:ext cx="1671962" cy="31695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3808506"/>
            <a:ext cx="2792858" cy="279285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43" y="6587717"/>
            <a:ext cx="4019557" cy="20609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38" y="5139917"/>
            <a:ext cx="1671962" cy="20609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86100"/>
            <a:ext cx="3744165" cy="21431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43875" y="2628900"/>
            <a:ext cx="3381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oppins" panose="020B0604020202020204" charset="0"/>
                <a:cs typeface="Poppins" panose="020B0604020202020204" charset="0"/>
              </a:rPr>
              <a:t>Languages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638838" y="2628900"/>
            <a:ext cx="489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oppins" panose="020B0604020202020204" charset="0"/>
                <a:cs typeface="Poppins" panose="020B0604020202020204" charset="0"/>
              </a:rPr>
              <a:t>Frontend &amp; backend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2699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5800" y="713541"/>
            <a:ext cx="6702215" cy="896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4400" dirty="0">
                <a:solidFill>
                  <a:srgbClr val="004AAD"/>
                </a:solidFill>
                <a:latin typeface="League Spartan"/>
              </a:rPr>
              <a:t>About the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82450" y="914400"/>
            <a:ext cx="4842085" cy="83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endParaRPr lang="en-US" sz="5151" dirty="0">
              <a:solidFill>
                <a:srgbClr val="000000"/>
              </a:solidFill>
              <a:latin typeface="Lato Bold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3231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7652" y="2422025"/>
            <a:ext cx="45347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4AAD"/>
                </a:solidFill>
                <a:latin typeface="League Spartan" panose="020B0604020202020204" charset="0"/>
              </a:rPr>
              <a:t>Data Augmentation</a:t>
            </a:r>
            <a:endParaRPr lang="en-US" sz="3200" dirty="0">
              <a:solidFill>
                <a:srgbClr val="004AAD"/>
              </a:solidFill>
              <a:latin typeface="League Spartan" panose="020B0604020202020204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30200" y="2419115"/>
            <a:ext cx="4343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4AAD"/>
                </a:solidFill>
                <a:latin typeface="League Spartan" panose="020B0604020202020204" charset="0"/>
              </a:rPr>
              <a:t>Data Preparation</a:t>
            </a:r>
            <a:endParaRPr lang="en-US" sz="3200" dirty="0">
              <a:solidFill>
                <a:srgbClr val="004AAD"/>
              </a:solidFill>
              <a:latin typeface="Poppins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2882" y="2419115"/>
            <a:ext cx="47307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b="1" dirty="0">
                <a:solidFill>
                  <a:srgbClr val="004AAD"/>
                </a:solidFill>
                <a:latin typeface="League Spartan" panose="020B0604020202020204" charset="0"/>
                <a:cs typeface="Poppins" panose="020B0604020202020204" charset="0"/>
              </a:rPr>
              <a:t>Dataset Composition</a:t>
            </a:r>
            <a:endParaRPr lang="en-US" altLang="en-US" sz="3200" dirty="0">
              <a:solidFill>
                <a:srgbClr val="004AAD"/>
              </a:solidFill>
              <a:latin typeface="League Spartan" panose="020B0604020202020204" charset="0"/>
              <a:cs typeface="Poppins" panose="020B0604020202020204" charset="0"/>
            </a:endParaRPr>
          </a:p>
          <a:p>
            <a:endParaRPr lang="en-US" dirty="0"/>
          </a:p>
        </p:txBody>
      </p:sp>
      <p:sp>
        <p:nvSpPr>
          <p:cNvPr id="10" name="AutoShape 2" descr="Data Preprocessing in Data Mining - A Hands On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12" y="4016870"/>
            <a:ext cx="4992188" cy="497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084" y="4022816"/>
            <a:ext cx="5943140" cy="4778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12" y="3238500"/>
            <a:ext cx="4992188" cy="64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700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4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4368" y="925830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2543" y="689322"/>
            <a:ext cx="1076605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dirty="0">
                <a:solidFill>
                  <a:srgbClr val="004AAD"/>
                </a:solidFill>
                <a:latin typeface="League Spartan" panose="020B0604020202020204" charset="0"/>
              </a:rPr>
              <a:t>Model Optimization and Deployment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2738" y="2109522"/>
            <a:ext cx="14082462" cy="166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EfficientNetB0 was chosen for its balanced performance and computational. </a:t>
            </a:r>
          </a:p>
          <a:p>
            <a:pPr>
              <a:lnSpc>
                <a:spcPct val="150000"/>
              </a:lnSpc>
            </a:pPr>
            <a:endParaRPr lang="en-US" sz="2100" dirty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2100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928928"/>
            <a:ext cx="8305800" cy="6329372"/>
          </a:xfrm>
          <a:prstGeom prst="rect">
            <a:avLst/>
          </a:prstGeom>
          <a:ln w="127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970370" y="3309484"/>
            <a:ext cx="6192430" cy="206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4AAD"/>
                </a:solidFill>
                <a:latin typeface="League Spartan" panose="020B0604020202020204" charset="0"/>
                <a:cs typeface="Poppins" panose="020B0604020202020204" charset="0"/>
              </a:rPr>
              <a:t>Model Evaluation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 on a test set using accuracy and confusion matrix metrics</a:t>
            </a:r>
            <a:r>
              <a:rPr lang="en-US" sz="2100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0370" y="5601712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4AAD"/>
                </a:solidFill>
                <a:latin typeface="League Spartan" panose="020B0604020202020204" charset="0"/>
                <a:cs typeface="Poppins" panose="020B0604020202020204" charset="0"/>
              </a:rPr>
              <a:t>Model Conversion</a:t>
            </a:r>
          </a:p>
          <a:p>
            <a:pPr algn="justLow">
              <a:lnSpc>
                <a:spcPct val="150000"/>
              </a:lnSpc>
            </a:pPr>
            <a:r>
              <a:rPr lang="en-US" sz="2800" dirty="0" err="1">
                <a:latin typeface="Poppins" panose="020B0604020202020204" charset="0"/>
                <a:cs typeface="Poppins" panose="020B0604020202020204" charset="0"/>
              </a:rPr>
              <a:t>TensorFlow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 Lite used  for efficient deployment on mobile and embedded devices.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67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Rounded Rectangle 2"/>
          <p:cNvSpPr/>
          <p:nvPr/>
        </p:nvSpPr>
        <p:spPr>
          <a:xfrm>
            <a:off x="1866900" y="2983214"/>
            <a:ext cx="1981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0250" y="3106173"/>
            <a:ext cx="211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86100" y="2357110"/>
            <a:ext cx="18856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971766" y="1987525"/>
            <a:ext cx="1981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0600" y="20955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Log in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182100" y="2328681"/>
            <a:ext cx="0" cy="580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7848600" y="2931461"/>
            <a:ext cx="2734418" cy="89255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48600" y="3129656"/>
            <a:ext cx="2826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Definition Page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182100" y="3699188"/>
            <a:ext cx="0" cy="777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660607" y="4649114"/>
            <a:ext cx="1981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08207" y="4768504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Choose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2641807" y="5021015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0666294" y="6326368"/>
            <a:ext cx="1981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13894" y="6445758"/>
            <a:ext cx="228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Only detection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1651207" y="5436420"/>
            <a:ext cx="0" cy="889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3657428" y="4662193"/>
            <a:ext cx="2260409" cy="71488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413474" y="4830059"/>
            <a:ext cx="272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Combine Letters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4775407" y="5398035"/>
            <a:ext cx="6256" cy="1114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820064" y="8410692"/>
            <a:ext cx="1981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638094" y="857024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Display Voice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0691314" y="8101989"/>
            <a:ext cx="1981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538914" y="822137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Show Result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1651207" y="7088368"/>
            <a:ext cx="0" cy="1013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3809828" y="6512886"/>
            <a:ext cx="1981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657428" y="663227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Show Result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14769151" y="7274886"/>
            <a:ext cx="6256" cy="1114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075012" y="4435556"/>
            <a:ext cx="1866900" cy="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71766" y="4006504"/>
            <a:ext cx="1981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99FF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19366" y="4125894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Sign up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3075012" y="3745214"/>
            <a:ext cx="11088" cy="69034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086100" y="2357110"/>
            <a:ext cx="0" cy="62610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952966" y="2328681"/>
            <a:ext cx="2229134" cy="748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6952966" y="4468712"/>
            <a:ext cx="2229134" cy="748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11753850" y="3294777"/>
            <a:ext cx="0" cy="1354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</p:cNvCxnSpPr>
          <p:nvPr/>
        </p:nvCxnSpPr>
        <p:spPr>
          <a:xfrm flipV="1">
            <a:off x="10603579" y="3345493"/>
            <a:ext cx="1150271" cy="1872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142999" y="495300"/>
            <a:ext cx="70792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4AAD"/>
                </a:solidFill>
                <a:latin typeface="League Spartan" panose="020B0604020202020204" charset="0"/>
              </a:rPr>
              <a:t>Application 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58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45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  <a:p>
            <a:r>
              <a:rPr lang="en-US" sz="4400" b="1" dirty="0" smtClean="0">
                <a:solidFill>
                  <a:srgbClr val="0070C0"/>
                </a:solidFill>
              </a:rPr>
              <a:t>App Interfaces</a:t>
            </a:r>
          </a:p>
          <a:p>
            <a:endParaRPr lang="en-US" sz="4400" dirty="0">
              <a:latin typeface="+mj-lt"/>
              <a:ea typeface="+mj-ea"/>
              <a:cs typeface="+mj-cs"/>
            </a:endParaRPr>
          </a:p>
          <a:p>
            <a:endParaRPr lang="en-US" sz="4400" dirty="0">
              <a:solidFill>
                <a:srgbClr val="0070C0"/>
              </a:solidFill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-289020" y="1223632"/>
            <a:ext cx="18802350" cy="1143000"/>
            <a:chOff x="0" y="0"/>
            <a:chExt cx="4952059" cy="528487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15" y="3447668"/>
            <a:ext cx="3728356" cy="56439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73" y="3438436"/>
            <a:ext cx="3713570" cy="5562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326" y="3447668"/>
            <a:ext cx="3713570" cy="55533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8" name="TextBox 27"/>
          <p:cNvSpPr txBox="1"/>
          <p:nvPr/>
        </p:nvSpPr>
        <p:spPr>
          <a:xfrm flipH="1">
            <a:off x="1752599" y="1417638"/>
            <a:ext cx="3657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User Authentication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7" name="TextBox 10"/>
          <p:cNvSpPr txBox="1"/>
          <p:nvPr/>
        </p:nvSpPr>
        <p:spPr>
          <a:xfrm>
            <a:off x="7249338" y="1100753"/>
            <a:ext cx="3263886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3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Dual Modes</a:t>
            </a: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799326" y="1417637"/>
            <a:ext cx="4269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Real-Time Recognition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36171" y="794605"/>
            <a:ext cx="7953286" cy="186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4400" dirty="0">
                <a:solidFill>
                  <a:srgbClr val="004AAD"/>
                </a:solidFill>
                <a:latin typeface="League Spartan" panose="020B0604020202020204" charset="0"/>
              </a:rPr>
              <a:t>application Functionality</a:t>
            </a:r>
          </a:p>
          <a:p>
            <a:pPr algn="l">
              <a:lnSpc>
                <a:spcPts val="7431"/>
              </a:lnSpc>
            </a:pPr>
            <a:endParaRPr lang="en-US" sz="5308" dirty="0">
              <a:solidFill>
                <a:srgbClr val="004AAD"/>
              </a:solidFill>
              <a:latin typeface="League Spart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9200" y="2755772"/>
            <a:ext cx="1472207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76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Poppins"/>
              </a:rPr>
              <a:t>In our application we have the </a:t>
            </a:r>
            <a:r>
              <a:rPr lang="en-US" sz="3200" dirty="0" err="1">
                <a:solidFill>
                  <a:srgbClr val="000000"/>
                </a:solidFill>
                <a:latin typeface="Poppins"/>
              </a:rPr>
              <a:t>the</a:t>
            </a:r>
            <a:r>
              <a:rPr lang="en-US" sz="3200" dirty="0">
                <a:solidFill>
                  <a:srgbClr val="000000"/>
                </a:solidFill>
                <a:latin typeface="Poppins"/>
              </a:rPr>
              <a:t> most 2 important functionality are:</a:t>
            </a:r>
          </a:p>
          <a:p>
            <a:pPr algn="just">
              <a:lnSpc>
                <a:spcPts val="2976"/>
              </a:lnSpc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</a:endParaRPr>
          </a:p>
          <a:p>
            <a:pPr algn="just">
              <a:lnSpc>
                <a:spcPts val="2976"/>
              </a:lnSpc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91216" y="3619500"/>
            <a:ext cx="4738184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3600" dirty="0">
                <a:solidFill>
                  <a:srgbClr val="004AAD"/>
                </a:solidFill>
                <a:latin typeface="League Spartan"/>
              </a:rPr>
              <a:t>Text To Speech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31104" y="3682863"/>
            <a:ext cx="4503726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3600" dirty="0">
                <a:solidFill>
                  <a:srgbClr val="004AAD"/>
                </a:solidFill>
                <a:latin typeface="League Spartan"/>
              </a:rPr>
              <a:t>Combine word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2601" y="7417081"/>
            <a:ext cx="5360362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oppins"/>
              </a:rPr>
              <a:t>Convert text of sign language to voice by using API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1103" y="7380350"/>
            <a:ext cx="5910171" cy="1877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oppins"/>
              </a:rPr>
              <a:t>Combine letter to form a word to Combine words to form a sentence and convert it to voice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686300"/>
            <a:ext cx="4282632" cy="2537313"/>
          </a:xfrm>
          <a:prstGeom prst="round2DiagRect">
            <a:avLst>
              <a:gd name="adj1" fmla="val 16667"/>
              <a:gd name="adj2" fmla="val 0"/>
            </a:avLst>
          </a:prstGeom>
          <a:ln w="9525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Round Diagonal Corner Rectangle 12"/>
          <p:cNvSpPr/>
          <p:nvPr/>
        </p:nvSpPr>
        <p:spPr>
          <a:xfrm>
            <a:off x="10744200" y="4837025"/>
            <a:ext cx="3200400" cy="1825647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63000" y="4822456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solidFill>
                  <a:srgbClr val="004AAD"/>
                </a:solidFill>
              </a:rPr>
              <a:t>م ر ح ب ا</a:t>
            </a:r>
            <a:endParaRPr lang="en-US" sz="4400" b="1" dirty="0">
              <a:solidFill>
                <a:srgbClr val="004AA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40467" y="5540134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/>
              <a:t>مرحبا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84760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373</Words>
  <Application>Microsoft Office PowerPoint</Application>
  <PresentationFormat>Custom</PresentationFormat>
  <Paragraphs>83</Paragraphs>
  <Slides>13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Wingdings</vt:lpstr>
      <vt:lpstr>Calibri</vt:lpstr>
      <vt:lpstr>Poppins</vt:lpstr>
      <vt:lpstr>Lato Bold</vt:lpstr>
      <vt:lpstr>Black Mango Medium</vt:lpstr>
      <vt:lpstr>League Spartan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white company profile presentation</dc:title>
  <dc:creator>Asmaa Moayad</dc:creator>
  <cp:lastModifiedBy>User</cp:lastModifiedBy>
  <cp:revision>140</cp:revision>
  <dcterms:created xsi:type="dcterms:W3CDTF">2006-08-16T00:00:00Z</dcterms:created>
  <dcterms:modified xsi:type="dcterms:W3CDTF">2024-07-05T16:11:53Z</dcterms:modified>
  <dc:identifier>DAGJQgeR0kA</dc:identifier>
</cp:coreProperties>
</file>